
<file path=[Content_Types].xml><?xml version="1.0" encoding="utf-8"?>
<Types xmlns="http://schemas.openxmlformats.org/package/2006/content-types">
  <Default Extension="heic" ContentType="image/pn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1"/>
  </p:notesMasterIdLst>
  <p:sldIdLst>
    <p:sldId id="259" r:id="rId5"/>
    <p:sldId id="263" r:id="rId6"/>
    <p:sldId id="264" r:id="rId7"/>
    <p:sldId id="267" r:id="rId8"/>
    <p:sldId id="261" r:id="rId9"/>
    <p:sldId id="268" r:id="rId10"/>
  </p:sldIdLst>
  <p:sldSz cx="6858000" cy="12192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160" userDrawn="1">
          <p15:clr>
            <a:srgbClr val="A4A3A4"/>
          </p15:clr>
        </p15:guide>
        <p15:guide id="2" orient="horz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907" autoAdjust="0"/>
  </p:normalViewPr>
  <p:slideViewPr>
    <p:cSldViewPr snapToGrid="0">
      <p:cViewPr>
        <p:scale>
          <a:sx n="150" d="100"/>
          <a:sy n="150" d="100"/>
        </p:scale>
        <p:origin x="612" y="-1248"/>
      </p:cViewPr>
      <p:guideLst>
        <p:guide pos="2160"/>
        <p:guide orient="horz"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érémy Ficheux" userId="85fd883d-775d-425e-adef-a7c4ef51639e" providerId="ADAL" clId="{AE9DF48B-D3B1-4C46-8224-B66082C5158A}"/>
    <pc:docChg chg="modSld">
      <pc:chgData name="Jérémy Ficheux" userId="85fd883d-775d-425e-adef-a7c4ef51639e" providerId="ADAL" clId="{AE9DF48B-D3B1-4C46-8224-B66082C5158A}" dt="2025-08-19T12:42:06.238" v="8" actId="14100"/>
      <pc:docMkLst>
        <pc:docMk/>
      </pc:docMkLst>
      <pc:sldChg chg="modSp mod">
        <pc:chgData name="Jérémy Ficheux" userId="85fd883d-775d-425e-adef-a7c4ef51639e" providerId="ADAL" clId="{AE9DF48B-D3B1-4C46-8224-B66082C5158A}" dt="2025-08-19T12:24:18.717" v="4" actId="14100"/>
        <pc:sldMkLst>
          <pc:docMk/>
          <pc:sldMk cId="1890973384" sldId="259"/>
        </pc:sldMkLst>
        <pc:graphicFrameChg chg="modGraphic">
          <ac:chgData name="Jérémy Ficheux" userId="85fd883d-775d-425e-adef-a7c4ef51639e" providerId="ADAL" clId="{AE9DF48B-D3B1-4C46-8224-B66082C5158A}" dt="2025-08-19T12:24:18.717" v="4" actId="14100"/>
          <ac:graphicFrameMkLst>
            <pc:docMk/>
            <pc:sldMk cId="1890973384" sldId="259"/>
            <ac:graphicFrameMk id="3" creationId="{00000000-0000-0000-0000-000000000000}"/>
          </ac:graphicFrameMkLst>
        </pc:graphicFrameChg>
      </pc:sldChg>
      <pc:sldChg chg="modSp mod">
        <pc:chgData name="Jérémy Ficheux" userId="85fd883d-775d-425e-adef-a7c4ef51639e" providerId="ADAL" clId="{AE9DF48B-D3B1-4C46-8224-B66082C5158A}" dt="2025-08-19T12:42:06.238" v="8" actId="14100"/>
        <pc:sldMkLst>
          <pc:docMk/>
          <pc:sldMk cId="1081444174" sldId="263"/>
        </pc:sldMkLst>
        <pc:graphicFrameChg chg="modGraphic">
          <ac:chgData name="Jérémy Ficheux" userId="85fd883d-775d-425e-adef-a7c4ef51639e" providerId="ADAL" clId="{AE9DF48B-D3B1-4C46-8224-B66082C5158A}" dt="2025-08-19T12:42:06.238" v="8" actId="14100"/>
          <ac:graphicFrameMkLst>
            <pc:docMk/>
            <pc:sldMk cId="1081444174" sldId="263"/>
            <ac:graphicFrameMk id="17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7"/>
            <a:ext cx="3078427" cy="513509"/>
          </a:xfrm>
          <a:prstGeom prst="rect">
            <a:avLst/>
          </a:prstGeom>
        </p:spPr>
        <p:txBody>
          <a:bodyPr vert="horz" lIns="98977" tIns="49490" rIns="98977" bIns="49490" rtlCol="0"/>
          <a:lstStyle>
            <a:lvl1pPr algn="l">
              <a:defRPr sz="13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1" y="7"/>
            <a:ext cx="3078427" cy="513509"/>
          </a:xfrm>
          <a:prstGeom prst="rect">
            <a:avLst/>
          </a:prstGeom>
        </p:spPr>
        <p:txBody>
          <a:bodyPr vert="horz" lIns="98977" tIns="49490" rIns="98977" bIns="49490" rtlCol="0"/>
          <a:lstStyle>
            <a:lvl1pPr algn="r">
              <a:defRPr sz="1300"/>
            </a:lvl1pPr>
          </a:lstStyle>
          <a:p>
            <a:fld id="{E1506445-547F-4F6E-B05A-881348D95E30}" type="datetimeFigureOut">
              <a:rPr lang="fr-CH" smtClean="0"/>
              <a:t>19.08.2025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79688" y="1279525"/>
            <a:ext cx="194468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77" tIns="49490" rIns="98977" bIns="4949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407" y="4925415"/>
            <a:ext cx="5683250" cy="4029879"/>
          </a:xfrm>
          <a:prstGeom prst="rect">
            <a:avLst/>
          </a:prstGeom>
        </p:spPr>
        <p:txBody>
          <a:bodyPr vert="horz" lIns="98977" tIns="49490" rIns="98977" bIns="4949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6"/>
          </a:xfrm>
          <a:prstGeom prst="rect">
            <a:avLst/>
          </a:prstGeom>
        </p:spPr>
        <p:txBody>
          <a:bodyPr vert="horz" lIns="98977" tIns="49490" rIns="98977" bIns="49490" rtlCol="0" anchor="b"/>
          <a:lstStyle>
            <a:lvl1pPr algn="l">
              <a:defRPr sz="13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1" y="9721107"/>
            <a:ext cx="3078427" cy="513506"/>
          </a:xfrm>
          <a:prstGeom prst="rect">
            <a:avLst/>
          </a:prstGeom>
        </p:spPr>
        <p:txBody>
          <a:bodyPr vert="horz" lIns="98977" tIns="49490" rIns="98977" bIns="49490" rtlCol="0" anchor="b"/>
          <a:lstStyle>
            <a:lvl1pPr algn="r">
              <a:defRPr sz="1300"/>
            </a:lvl1pPr>
          </a:lstStyle>
          <a:p>
            <a:fld id="{C369490A-7158-4E1F-8D3F-033EF37659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81614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9490A-7158-4E1F-8D3F-033EF3765913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1557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9490A-7158-4E1F-8D3F-033EF3765913}" type="slidenum">
              <a:rPr lang="fr-CH" smtClean="0"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78595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9490A-7158-4E1F-8D3F-033EF3765913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24049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9490A-7158-4E1F-8D3F-033EF3765913}" type="slidenum">
              <a:rPr lang="fr-CH" smtClean="0">
                <a:solidFill>
                  <a:prstClr val="black"/>
                </a:solidFill>
              </a:rPr>
              <a:pPr/>
              <a:t>4</a:t>
            </a:fld>
            <a:endParaRPr lang="fr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91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9490A-7158-4E1F-8D3F-033EF3765913}" type="slidenum">
              <a:rPr lang="fr-CH" smtClean="0"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28134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9490A-7158-4E1F-8D3F-033EF3765913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15575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3A6F-FBAC-402E-BA26-90FDECD7C946}" type="datetime1">
              <a:rPr lang="fr-CH" smtClean="0"/>
              <a:t>19.08.2025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57865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2954B-4731-41FC-8B3A-7091881B158F}" type="datetime1">
              <a:rPr lang="fr-CH" smtClean="0"/>
              <a:t>19.08.2025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22504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36BB-10BC-4ACB-8953-FFAE6607F529}" type="datetime1">
              <a:rPr lang="fr-CH" smtClean="0"/>
              <a:t>19.08.2025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73937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CD37-D4B0-4629-9719-CB7801D85CAF}" type="datetime1">
              <a:rPr lang="fr-CH" smtClean="0"/>
              <a:t>19.08.2025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53368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B3BF2-C2D2-429B-880E-2D0BF2DEECA0}" type="datetime1">
              <a:rPr lang="fr-CH" smtClean="0"/>
              <a:t>19.08.2025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17405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30B2-C18C-401B-85D3-9FD70204B352}" type="datetime1">
              <a:rPr lang="fr-CH" smtClean="0"/>
              <a:t>19.08.2025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0178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6090-9DCC-4E20-B5CF-36D3ECD68179}" type="datetime1">
              <a:rPr lang="fr-CH" smtClean="0"/>
              <a:t>19.08.2025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52543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EECF4-BDA2-436B-86EE-330AB0E807EC}" type="datetime1">
              <a:rPr lang="fr-CH" smtClean="0"/>
              <a:t>19.08.2025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27283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AF12-1358-484D-9610-AAC1BF5182AA}" type="datetime1">
              <a:rPr lang="fr-CH" smtClean="0"/>
              <a:t>19.08.2025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83733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BE927-BEAD-4034-8461-2B95572FEC0B}" type="datetime1">
              <a:rPr lang="fr-CH" smtClean="0"/>
              <a:t>19.08.2025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95580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929C-8B93-44A2-AB78-9B6F258AA70A}" type="datetime1">
              <a:rPr lang="fr-CH" smtClean="0"/>
              <a:t>19.08.2025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240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B90E5-B228-4572-B050-B5CCD629D388}" type="datetime1">
              <a:rPr lang="fr-CH" smtClean="0"/>
              <a:t>19.08.2025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374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4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heic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heic"/><Relationship Id="rId5" Type="http://schemas.openxmlformats.org/officeDocument/2006/relationships/image" Target="../media/image19.heic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png"/><Relationship Id="rId10" Type="http://schemas.openxmlformats.org/officeDocument/2006/relationships/image" Target="../media/image30.jpeg"/><Relationship Id="rId4" Type="http://schemas.microsoft.com/office/2007/relationships/hdphoto" Target="../media/hdphoto1.wdp"/><Relationship Id="rId9" Type="http://schemas.openxmlformats.org/officeDocument/2006/relationships/image" Target="../media/image29.jpe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292034"/>
              </p:ext>
            </p:extLst>
          </p:nvPr>
        </p:nvGraphicFramePr>
        <p:xfrm>
          <a:off x="666719" y="4922959"/>
          <a:ext cx="5334000" cy="2297114"/>
        </p:xfrm>
        <a:graphic>
          <a:graphicData uri="http://schemas.openxmlformats.org/drawingml/2006/table">
            <a:tbl>
              <a:tblPr/>
              <a:tblGrid>
                <a:gridCol w="533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97114">
                <a:tc>
                  <a:txBody>
                    <a:bodyPr/>
                    <a:lstStyle/>
                    <a:p>
                      <a:endParaRPr lang="fr-CH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4" name="Imag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83" y="4932503"/>
            <a:ext cx="2408380" cy="1182807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83" y="6065993"/>
            <a:ext cx="2408380" cy="1133489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7263" y="4932503"/>
            <a:ext cx="2868083" cy="2266979"/>
          </a:xfrm>
          <a:prstGeom prst="rect">
            <a:avLst/>
          </a:prstGeom>
        </p:spPr>
      </p:pic>
      <p:sp>
        <p:nvSpPr>
          <p:cNvPr id="47" name="Espace réservé du pied de page 46"/>
          <p:cNvSpPr>
            <a:spLocks noGrp="1"/>
          </p:cNvSpPr>
          <p:nvPr>
            <p:ph type="ftr" sz="quarter" idx="11"/>
          </p:nvPr>
        </p:nvSpPr>
        <p:spPr>
          <a:xfrm>
            <a:off x="666719" y="10907868"/>
            <a:ext cx="5334000" cy="770230"/>
          </a:xfrm>
        </p:spPr>
        <p:txBody>
          <a:bodyPr/>
          <a:lstStyle/>
          <a:p>
            <a:r>
              <a:rPr lang="fr-FR" dirty="0"/>
              <a:t>RENTIMMO SWISS MOUNTAIN SA - CHEMIN DU VERNAY 14a - 1196 GLAND                                                          Conditions CHF HT EXW - Paiement à la commande - Livraison en sus                                                                Contact: florian@swissgreenroof.ch</a:t>
            </a:r>
            <a:endParaRPr lang="fr-CH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548749"/>
              </p:ext>
            </p:extLst>
          </p:nvPr>
        </p:nvGraphicFramePr>
        <p:xfrm>
          <a:off x="680803" y="7501444"/>
          <a:ext cx="5334000" cy="3125053"/>
        </p:xfrm>
        <a:graphic>
          <a:graphicData uri="http://schemas.openxmlformats.org/drawingml/2006/table">
            <a:tbl>
              <a:tblPr firstRow="1" firstCol="1" bandRow="1"/>
              <a:tblGrid>
                <a:gridCol w="533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4681">
                <a:tc>
                  <a:txBody>
                    <a:bodyPr/>
                    <a:lstStyle/>
                    <a:p>
                      <a:pPr lvl="1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H" sz="1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AVANTAGES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82"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Améliore l</a:t>
                      </a:r>
                      <a:r>
                        <a:rPr lang="fr-CH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’isolation thermique </a:t>
                      </a:r>
                      <a:r>
                        <a:rPr lang="fr-CH" sz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 bâtiment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200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Agit comme un </a:t>
                      </a:r>
                      <a:r>
                        <a:rPr lang="fr-CH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bac de rétention d’eau de pluie</a:t>
                      </a:r>
                      <a:r>
                        <a:rPr lang="fr-CH" sz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en toiture 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Soulage l</a:t>
                      </a:r>
                      <a:r>
                        <a:rPr lang="fr-CH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 collecteurs </a:t>
                      </a:r>
                      <a:r>
                        <a:rPr lang="fr-CH" sz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d’eau pluviale</a:t>
                      </a:r>
                      <a:r>
                        <a:rPr lang="fr-CH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lors de fortes précipitations</a:t>
                      </a:r>
                      <a:endParaRPr lang="fr-CH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681"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Réduit la </a:t>
                      </a:r>
                      <a:r>
                        <a:rPr lang="fr-CH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consommation d’énergie</a:t>
                      </a:r>
                      <a:r>
                        <a:rPr lang="fr-CH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CH" sz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pour chauffer et refroidir l’édifice</a:t>
                      </a:r>
                      <a:endParaRPr lang="fr-CH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681"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Divise</a:t>
                      </a:r>
                      <a:r>
                        <a:rPr lang="fr-CH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par 2 la température </a:t>
                      </a:r>
                      <a:r>
                        <a:rPr lang="fr-CH" sz="1200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mesurée en toiture</a:t>
                      </a:r>
                      <a:endParaRPr lang="fr-CH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738"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Double la durée de vie </a:t>
                      </a: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 joints d’étanchéité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738"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Réduit les </a:t>
                      </a:r>
                      <a:r>
                        <a:rPr lang="fr-CH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îlots de chaleur </a:t>
                      </a: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milieu</a:t>
                      </a:r>
                      <a:r>
                        <a:rPr lang="fr-CH" sz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urbain</a:t>
                      </a:r>
                      <a:endParaRPr lang="fr-CH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540"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Augmente</a:t>
                      </a:r>
                      <a:r>
                        <a:rPr lang="fr-CH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le rendement des panneaux photovoltaïques (Evapotranspiration)</a:t>
                      </a:r>
                      <a:endParaRPr lang="fr-CH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738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Améliore l’</a:t>
                      </a:r>
                      <a:r>
                        <a:rPr lang="fr-CH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isolation acoustique</a:t>
                      </a:r>
                      <a:r>
                        <a:rPr lang="fr-CH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 bâtiment 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738"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Favorise</a:t>
                      </a:r>
                      <a:r>
                        <a:rPr lang="fr-CH" sz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CH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biodiversit</a:t>
                      </a:r>
                      <a:r>
                        <a:rPr lang="fr-CH" sz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é en offrant un </a:t>
                      </a:r>
                      <a:r>
                        <a:rPr lang="fr-CH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habitat à la microfaune et aux oiseaux</a:t>
                      </a:r>
                      <a:endParaRPr lang="fr-CH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4738"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Stocke</a:t>
                      </a:r>
                      <a:r>
                        <a:rPr lang="fr-CH" sz="1200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une</a:t>
                      </a:r>
                      <a:r>
                        <a:rPr lang="fr-CH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quantité importante de C02</a:t>
                      </a:r>
                      <a:endParaRPr lang="fr-CH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573087"/>
              </p:ext>
            </p:extLst>
          </p:nvPr>
        </p:nvGraphicFramePr>
        <p:xfrm>
          <a:off x="666719" y="2733140"/>
          <a:ext cx="5334000" cy="2042059"/>
        </p:xfrm>
        <a:graphic>
          <a:graphicData uri="http://schemas.openxmlformats.org/drawingml/2006/table">
            <a:tbl>
              <a:tblPr firstRow="1" firstCol="1" bandRow="1"/>
              <a:tblGrid>
                <a:gridCol w="533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37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H" sz="1400" b="1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CH" sz="1400" b="1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POURQUOI CHOISIR  LE SYSTEME  </a:t>
                      </a:r>
                      <a:r>
                        <a:rPr lang="fr-CH" sz="1400" b="1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SWISS CAISSETTE ? </a:t>
                      </a:r>
                      <a:endParaRPr lang="fr-CH" sz="1400" b="1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917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b="0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fr-CH" sz="1200" b="0" i="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</a:t>
                      </a:r>
                      <a:r>
                        <a:rPr lang="fr-CH" sz="1200" b="0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bac végétalisé</a:t>
                      </a:r>
                      <a:r>
                        <a:rPr lang="fr-CH" sz="1200" b="1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à forte rétention d’eau </a:t>
                      </a:r>
                      <a:r>
                        <a:rPr lang="fr-CH" sz="1200" b="0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Suisse </a:t>
                      </a:r>
                      <a:endParaRPr lang="fr-CH" sz="1200" b="0" i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917"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200" b="0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Produit avec des </a:t>
                      </a:r>
                      <a:r>
                        <a:rPr lang="fr-CH" sz="1200" b="1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matières premières vaudoises  </a:t>
                      </a:r>
                      <a:r>
                        <a:rPr lang="fr-CH" sz="1200" b="0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 conforme aux </a:t>
                      </a:r>
                      <a:r>
                        <a:rPr lang="fr-CH" sz="1200" b="1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normes SIA</a:t>
                      </a:r>
                      <a:endParaRPr lang="fr-CH" sz="1200" b="0" i="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5551"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Absorbe en moyenne </a:t>
                      </a:r>
                      <a:r>
                        <a:rPr lang="fr-CH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 de la pluviométrie annuelle </a:t>
                      </a:r>
                      <a:r>
                        <a:rPr lang="fr-CH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(saturation</a:t>
                      </a:r>
                      <a:r>
                        <a:rPr lang="fr-CH" sz="1200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à 33lt/m2)</a:t>
                      </a:r>
                      <a:endParaRPr lang="fr-CH" sz="12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2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Réduit</a:t>
                      </a:r>
                      <a:r>
                        <a:rPr lang="fr-CH" sz="1200" b="1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le coût de mise en place </a:t>
                      </a:r>
                      <a:r>
                        <a:rPr lang="fr-CH" sz="1200" b="0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 rapport aux autres solutions existantes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200" b="1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Augmente la durée de vie de la végétation </a:t>
                      </a:r>
                      <a:r>
                        <a:rPr lang="fr-CH" sz="1200" b="0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grâce à sa réserve d’eau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917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Facilite la maintenance </a:t>
                      </a:r>
                      <a:r>
                        <a:rPr lang="fr-CH" sz="1200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toiture </a:t>
                      </a:r>
                      <a:r>
                        <a:rPr lang="fr-CH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 réduit l’entretien </a:t>
                      </a:r>
                      <a:r>
                        <a:rPr lang="fr-CH" sz="1200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CH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Imag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916" y="695157"/>
            <a:ext cx="2410806" cy="150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73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4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5942">
            <a:off x="583409" y="6270522"/>
            <a:ext cx="2748108" cy="2100117"/>
          </a:xfrm>
          <a:prstGeom prst="rect">
            <a:avLst/>
          </a:prstGeom>
        </p:spPr>
      </p:pic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457169"/>
              </p:ext>
            </p:extLst>
          </p:nvPr>
        </p:nvGraphicFramePr>
        <p:xfrm>
          <a:off x="761999" y="3845626"/>
          <a:ext cx="5334000" cy="958853"/>
        </p:xfrm>
        <a:graphic>
          <a:graphicData uri="http://schemas.openxmlformats.org/drawingml/2006/table">
            <a:tbl>
              <a:tblPr/>
              <a:tblGrid>
                <a:gridCol w="533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8853">
                <a:tc>
                  <a:txBody>
                    <a:bodyPr/>
                    <a:lstStyle/>
                    <a:p>
                      <a:endParaRPr lang="fr-CH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581018"/>
              </p:ext>
            </p:extLst>
          </p:nvPr>
        </p:nvGraphicFramePr>
        <p:xfrm>
          <a:off x="761999" y="6694502"/>
          <a:ext cx="5334000" cy="1319198"/>
        </p:xfrm>
        <a:graphic>
          <a:graphicData uri="http://schemas.openxmlformats.org/drawingml/2006/table">
            <a:tbl>
              <a:tblPr/>
              <a:tblGrid>
                <a:gridCol w="533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19198">
                <a:tc>
                  <a:txBody>
                    <a:bodyPr/>
                    <a:lstStyle/>
                    <a:p>
                      <a:endParaRPr lang="fr-CH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90072" y="6357239"/>
            <a:ext cx="1258743" cy="1993723"/>
          </a:xfrm>
          <a:prstGeom prst="rect">
            <a:avLst/>
          </a:prstGeom>
        </p:spPr>
      </p:pic>
      <p:graphicFrame>
        <p:nvGraphicFramePr>
          <p:cNvPr id="22" name="Tableau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662832"/>
              </p:ext>
            </p:extLst>
          </p:nvPr>
        </p:nvGraphicFramePr>
        <p:xfrm>
          <a:off x="761999" y="4930531"/>
          <a:ext cx="5334000" cy="1623505"/>
        </p:xfrm>
        <a:graphic>
          <a:graphicData uri="http://schemas.openxmlformats.org/drawingml/2006/table">
            <a:tbl>
              <a:tblPr firstRow="1" firstCol="1" bandRow="1"/>
              <a:tblGrid>
                <a:gridCol w="2177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6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DONNEES</a:t>
                      </a:r>
                      <a:r>
                        <a:rPr lang="fr-CH" sz="1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TECHNIQUES</a:t>
                      </a:r>
                      <a:r>
                        <a:rPr lang="fr-CH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CAISSETTE</a:t>
                      </a: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CH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Dimensions caissette</a:t>
                      </a: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588x388x80mm</a:t>
                      </a: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5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HT substrat</a:t>
                      </a:r>
                      <a:r>
                        <a:rPr lang="fr-CH" sz="1200" kern="1200" baseline="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végétation</a:t>
                      </a: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à 180mm </a:t>
                      </a: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5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HT totale caissette à floraison</a:t>
                      </a: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 à 300mm</a:t>
                      </a: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Nombre</a:t>
                      </a:r>
                      <a:r>
                        <a:rPr lang="fr-CH" sz="1200" kern="1200" baseline="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 c</a:t>
                      </a: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aissettes/m2 </a:t>
                      </a: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4.39 caissettes/m2</a:t>
                      </a: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Poids saturé au m²</a:t>
                      </a: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 kg/m2</a:t>
                      </a: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Matériau caissette</a:t>
                      </a: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Polyéthylène</a:t>
                      </a:r>
                      <a:r>
                        <a:rPr lang="fr-CH" sz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recyclé</a:t>
                      </a:r>
                      <a:endParaRPr lang="fr-CH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4" name="Image 4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02374" y="4678468"/>
            <a:ext cx="1565493" cy="888132"/>
          </a:xfrm>
          <a:prstGeom prst="rect">
            <a:avLst/>
          </a:prstGeom>
        </p:spPr>
      </p:pic>
      <p:graphicFrame>
        <p:nvGraphicFramePr>
          <p:cNvPr id="45" name="Tableau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43075"/>
              </p:ext>
            </p:extLst>
          </p:nvPr>
        </p:nvGraphicFramePr>
        <p:xfrm>
          <a:off x="761999" y="8144803"/>
          <a:ext cx="5334000" cy="1810830"/>
        </p:xfrm>
        <a:graphic>
          <a:graphicData uri="http://schemas.openxmlformats.org/drawingml/2006/table">
            <a:tbl>
              <a:tblPr firstRow="1" firstCol="1" bandRow="1"/>
              <a:tblGrid>
                <a:gridCol w="2177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6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050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LIVRAISON &amp; ENTRETIEN</a:t>
                      </a: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CH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Palettisation</a:t>
                      </a:r>
                      <a:endParaRPr lang="fr-CH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EPAL 80x120cm / 5 couches de 4</a:t>
                      </a:r>
                      <a:r>
                        <a:rPr lang="fr-CH" sz="12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caissettes </a:t>
                      </a:r>
                      <a:r>
                        <a:rPr lang="fr-CH" sz="1200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CH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Livraison</a:t>
                      </a: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Départ</a:t>
                      </a:r>
                      <a:r>
                        <a:rPr lang="fr-CH" sz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champ (EXW)</a:t>
                      </a:r>
                      <a:endParaRPr lang="fr-CH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Transport</a:t>
                      </a: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Devis sur demande</a:t>
                      </a: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Pose</a:t>
                      </a:r>
                      <a:endParaRPr lang="fr-CH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 36h après</a:t>
                      </a:r>
                      <a:r>
                        <a:rPr lang="fr-CH" sz="1200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livraison, devis sur demande</a:t>
                      </a:r>
                      <a:endParaRPr lang="fr-CH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Arrosage</a:t>
                      </a:r>
                      <a:endParaRPr lang="fr-CH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x après la pose</a:t>
                      </a:r>
                      <a:r>
                        <a:rPr lang="fr-CH" sz="1200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selon besoin</a:t>
                      </a:r>
                      <a:endParaRPr lang="fr-CH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Entretien</a:t>
                      </a: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Engrais absorption</a:t>
                      </a:r>
                      <a:r>
                        <a:rPr lang="fr-CH" sz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lente </a:t>
                      </a: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1x/an</a:t>
                      </a:r>
                      <a:r>
                        <a:rPr lang="fr-CH" sz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au </a:t>
                      </a: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printemps ou juste après la pose sera recommandé</a:t>
                      </a: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7" name="Espace réservé du pied de page 46"/>
          <p:cNvSpPr>
            <a:spLocks noGrp="1"/>
          </p:cNvSpPr>
          <p:nvPr>
            <p:ph type="ftr" sz="quarter" idx="11"/>
          </p:nvPr>
        </p:nvSpPr>
        <p:spPr>
          <a:xfrm>
            <a:off x="724256" y="10603036"/>
            <a:ext cx="5359162" cy="770230"/>
          </a:xfrm>
        </p:spPr>
        <p:txBody>
          <a:bodyPr/>
          <a:lstStyle/>
          <a:p>
            <a:r>
              <a:rPr lang="fr-FR" dirty="0"/>
              <a:t>RENTIMMO SWISS MOUNTAIN SA - CHEMIN DU VERNAY 14a - 1196 GLAND                                                            Conditions CHF HT EXW - Paiement à la commande - Livraison en sus                                                                        Contact: florian@swissgreenroof.ch</a:t>
            </a:r>
            <a:endParaRPr lang="fr-CH" dirty="0"/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387302"/>
              </p:ext>
            </p:extLst>
          </p:nvPr>
        </p:nvGraphicFramePr>
        <p:xfrm>
          <a:off x="577850" y="2630826"/>
          <a:ext cx="5518150" cy="1104351"/>
        </p:xfrm>
        <a:graphic>
          <a:graphicData uri="http://schemas.openxmlformats.org/drawingml/2006/table">
            <a:tbl>
              <a:tblPr firstRow="1" firstCol="1" bandRow="1"/>
              <a:tblGrid>
                <a:gridCol w="2349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30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RETENTION</a:t>
                      </a:r>
                      <a:r>
                        <a:rPr lang="fr-CH" sz="1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&amp; EVACUATION DE L’EAU</a:t>
                      </a:r>
                      <a:endParaRPr lang="fr-CH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Rétention d’eau à saturation</a:t>
                      </a: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</a:t>
                      </a:r>
                      <a:r>
                        <a:rPr lang="fr-CH" sz="1200" kern="1200" dirty="0" err="1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lt</a:t>
                      </a: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/m2 selon nos tests</a:t>
                      </a: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7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Ecrêtage</a:t>
                      </a:r>
                      <a:r>
                        <a:rPr lang="fr-CH" sz="1200" kern="1200" baseline="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des crues</a:t>
                      </a: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baseline="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 p</a:t>
                      </a: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erforations sur 3 niveaux (30, 40, 50mm)</a:t>
                      </a: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Perforations</a:t>
                      </a: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359 perforations/m2 (82</a:t>
                      </a:r>
                      <a:r>
                        <a:rPr lang="fr-CH" sz="1200" kern="1200" baseline="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caissette) </a:t>
                      </a: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36907" y="7804269"/>
            <a:ext cx="3786057" cy="242396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706" y="3868856"/>
            <a:ext cx="1050785" cy="89940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3866281"/>
            <a:ext cx="1821529" cy="90925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3668" y="3868856"/>
            <a:ext cx="1949882" cy="90925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916" y="695157"/>
            <a:ext cx="2410806" cy="150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44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079384"/>
              </p:ext>
            </p:extLst>
          </p:nvPr>
        </p:nvGraphicFramePr>
        <p:xfrm>
          <a:off x="765446" y="4149872"/>
          <a:ext cx="5330553" cy="4133850"/>
        </p:xfrm>
        <a:graphic>
          <a:graphicData uri="http://schemas.openxmlformats.org/drawingml/2006/table">
            <a:tbl>
              <a:tblPr/>
              <a:tblGrid>
                <a:gridCol w="5330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33850">
                <a:tc>
                  <a:txBody>
                    <a:bodyPr/>
                    <a:lstStyle/>
                    <a:p>
                      <a:endParaRPr lang="fr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7" name="Espace réservé du pied de page 46"/>
          <p:cNvSpPr>
            <a:spLocks noGrp="1"/>
          </p:cNvSpPr>
          <p:nvPr>
            <p:ph type="ftr" sz="quarter" idx="11"/>
          </p:nvPr>
        </p:nvSpPr>
        <p:spPr>
          <a:xfrm>
            <a:off x="724256" y="10603036"/>
            <a:ext cx="5359162" cy="770230"/>
          </a:xfrm>
        </p:spPr>
        <p:txBody>
          <a:bodyPr/>
          <a:lstStyle/>
          <a:p>
            <a:r>
              <a:rPr lang="fr-FR" dirty="0"/>
              <a:t>RENTIMMO SWISS MOUNTAIN SA - CHEMIN DU VERNAY 14a - 1196 GLAND                                                                   Conditions CHF HT EXW - Paiement à la commande - Livraison en sus                                                                            Contact: florian@swissgreenroof.ch</a:t>
            </a:r>
            <a:endParaRPr lang="fr-CH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30466"/>
              </p:ext>
            </p:extLst>
          </p:nvPr>
        </p:nvGraphicFramePr>
        <p:xfrm>
          <a:off x="761999" y="8739354"/>
          <a:ext cx="5330670" cy="1710690"/>
        </p:xfrm>
        <a:graphic>
          <a:graphicData uri="http://schemas.openxmlformats.org/drawingml/2006/table">
            <a:tbl>
              <a:tblPr firstRow="1" firstCol="1" bandRow="1"/>
              <a:tblGrid>
                <a:gridCol w="5330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46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H" sz="1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MAINTENANCE DE LA TOITURE</a:t>
                      </a:r>
                      <a:endParaRPr lang="fr-CH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681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SWISS CAISSETTE</a:t>
                      </a:r>
                      <a:r>
                        <a:rPr lang="fr-CH" sz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peut être </a:t>
                      </a:r>
                      <a:r>
                        <a:rPr lang="fr-CH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déposé puis reposé </a:t>
                      </a:r>
                      <a:r>
                        <a:rPr lang="fr-CH" sz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après entretien de la toiture</a:t>
                      </a:r>
                    </a:p>
                    <a:p>
                      <a:pPr marL="171450" indent="-1714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couverture végétale existante </a:t>
                      </a:r>
                      <a:r>
                        <a:rPr lang="fr-CH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réduit fortement le désherbage</a:t>
                      </a:r>
                    </a:p>
                    <a:p>
                      <a:pPr marL="171450" indent="-1714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 éventuelles racines de semis sauvages </a:t>
                      </a:r>
                      <a:r>
                        <a:rPr lang="fr-CH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sont contenues dans les bacs </a:t>
                      </a:r>
                      <a:r>
                        <a:rPr lang="fr-CH" sz="1200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 </a:t>
                      </a:r>
                      <a:r>
                        <a:rPr lang="fr-CH" sz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empêchent les drainages d’être obstrués</a:t>
                      </a:r>
                    </a:p>
                    <a:p>
                      <a:pPr marL="171450" indent="-1714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fr-CH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Tableau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413809"/>
              </p:ext>
            </p:extLst>
          </p:nvPr>
        </p:nvGraphicFramePr>
        <p:xfrm>
          <a:off x="762000" y="2528729"/>
          <a:ext cx="5334000" cy="1193832"/>
        </p:xfrm>
        <a:graphic>
          <a:graphicData uri="http://schemas.openxmlformats.org/drawingml/2006/table">
            <a:tbl>
              <a:tblPr firstRow="1" firstCol="1" bandRow="1"/>
              <a:tblGrid>
                <a:gridCol w="533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18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H" sz="1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POSE DES CAISSETTES</a:t>
                      </a:r>
                      <a:endParaRPr lang="fr-CH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781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</a:t>
                      </a:r>
                      <a:r>
                        <a:rPr lang="fr-CH" sz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</a:t>
                      </a: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ose de </a:t>
                      </a:r>
                      <a:r>
                        <a:rPr lang="fr-CH" sz="12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SWISS CAISSETTE</a:t>
                      </a:r>
                      <a:r>
                        <a:rPr lang="fr-CH" sz="1200" b="1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r>
                        <a:rPr lang="fr-CH" sz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demande aucune compétence particulière</a:t>
                      </a:r>
                      <a:endParaRPr lang="fr-CH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781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SWISS CAISSETTE </a:t>
                      </a:r>
                      <a:r>
                        <a:rPr lang="fr-CH" sz="1200" b="0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convient</a:t>
                      </a:r>
                      <a:r>
                        <a:rPr lang="fr-CH" sz="1200" b="1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CH" sz="1200" b="0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pour des </a:t>
                      </a:r>
                      <a:r>
                        <a:rPr lang="fr-CH" sz="1200" b="1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pentes allant jusqu’à 45° 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SWISS CAISSETTE</a:t>
                      </a:r>
                      <a:r>
                        <a:rPr lang="fr-CH" sz="1200" b="1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CH" sz="1200" b="0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peut être </a:t>
                      </a:r>
                      <a:r>
                        <a:rPr lang="fr-CH" sz="1200" b="1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fr-CH" sz="1200" b="1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ciée facilement </a:t>
                      </a:r>
                      <a:r>
                        <a:rPr lang="fr-CH" sz="1200" b="0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afin d’ajuster les angles</a:t>
                      </a:r>
                      <a:endParaRPr lang="fr-CH" sz="1200" b="0" i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4" name="Imag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649" y="4172996"/>
            <a:ext cx="2802618" cy="143403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94" y="5607028"/>
            <a:ext cx="2895083" cy="128116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148" y="6888194"/>
            <a:ext cx="3246303" cy="138193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005" y="4172996"/>
            <a:ext cx="2492063" cy="143403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77" y="5604445"/>
            <a:ext cx="2406968" cy="128633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48" y="6888194"/>
            <a:ext cx="2031951" cy="136487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916" y="695157"/>
            <a:ext cx="2410806" cy="150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61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Espace réservé du pied de page 46"/>
          <p:cNvSpPr>
            <a:spLocks noGrp="1"/>
          </p:cNvSpPr>
          <p:nvPr>
            <p:ph type="ftr" sz="quarter" idx="11"/>
          </p:nvPr>
        </p:nvSpPr>
        <p:spPr>
          <a:xfrm>
            <a:off x="666719" y="10907868"/>
            <a:ext cx="5334000" cy="770230"/>
          </a:xfrm>
        </p:spPr>
        <p:txBody>
          <a:bodyPr/>
          <a:lstStyle/>
          <a:p>
            <a:r>
              <a:rPr lang="fr-FR" dirty="0">
                <a:solidFill>
                  <a:prstClr val="black">
                    <a:tint val="75000"/>
                  </a:prstClr>
                </a:solidFill>
              </a:rPr>
              <a:t>RENTIMMO SWISS MOUNTAIN SA - CHEMIN DU VERNAY 14a - 1196 GLAND                                                          Conditions CHF HT EXW - Paiement à la commande - Livraison en sus                                                                Contact: florian@swissgreenroof.ch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607298"/>
              </p:ext>
            </p:extLst>
          </p:nvPr>
        </p:nvGraphicFramePr>
        <p:xfrm>
          <a:off x="762000" y="2592729"/>
          <a:ext cx="5334000" cy="1604010"/>
        </p:xfrm>
        <a:graphic>
          <a:graphicData uri="http://schemas.openxmlformats.org/drawingml/2006/table">
            <a:tbl>
              <a:tblPr firstRow="1" firstCol="1" bandRow="1"/>
              <a:tblGrid>
                <a:gridCol w="533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39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H" sz="1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POSE AU LOCAL DU SAUVETAGE -</a:t>
                      </a:r>
                      <a:r>
                        <a:rPr lang="fr-CH" sz="1400" b="1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CH" sz="1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PORT</a:t>
                      </a:r>
                      <a:r>
                        <a:rPr lang="fr-CH" sz="1400" b="1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</a:t>
                      </a:r>
                      <a:r>
                        <a:rPr lang="fr-CH" sz="1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NYON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753"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200" b="0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Mandaté par le Service d’Architecture de la Ville de Nyon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200" b="0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Pose du système</a:t>
                      </a:r>
                      <a:r>
                        <a:rPr lang="fr-CH" sz="1200" b="1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CH" sz="1200" b="1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SWISS CAISSETTE </a:t>
                      </a:r>
                      <a:r>
                        <a:rPr lang="fr-CH" sz="1200" b="0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 26 Février 2024 par nos équipes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200" b="0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Pose du système autoportant </a:t>
                      </a:r>
                      <a:r>
                        <a:rPr lang="fr-CH" sz="1200" b="0" i="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Fallnet</a:t>
                      </a:r>
                      <a:r>
                        <a:rPr lang="fr-CH" sz="1200" b="0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Ligne de vie (charge 100kg)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200" b="0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Entretien de la couverture végétale avec garantie sur la durée du contrat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200" b="0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Dernière photo prise 2 mois après la pose (27.04.2024)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Imag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916" y="695157"/>
            <a:ext cx="2410806" cy="150768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216401"/>
            <a:ext cx="1998320" cy="218090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320" y="4216568"/>
            <a:ext cx="3335679" cy="217766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8" y="6401193"/>
            <a:ext cx="2195332" cy="227778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332" y="6401193"/>
            <a:ext cx="3138668" cy="22777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8" y="8682869"/>
            <a:ext cx="3091289" cy="19302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304" y="8678981"/>
            <a:ext cx="2961694" cy="193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08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97197"/>
              </p:ext>
            </p:extLst>
          </p:nvPr>
        </p:nvGraphicFramePr>
        <p:xfrm>
          <a:off x="768372" y="6457090"/>
          <a:ext cx="5340664" cy="3792449"/>
        </p:xfrm>
        <a:graphic>
          <a:graphicData uri="http://schemas.openxmlformats.org/drawingml/2006/table">
            <a:tbl>
              <a:tblPr/>
              <a:tblGrid>
                <a:gridCol w="5340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2449">
                <a:tc>
                  <a:txBody>
                    <a:bodyPr/>
                    <a:lstStyle/>
                    <a:p>
                      <a:endParaRPr lang="fr-CH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Image 9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9860"/>
                    </a14:imgEffect>
                    <a14:imgEffect>
                      <a14:saturation sat="166000"/>
                    </a14:imgEffect>
                    <a14:imgEffect>
                      <a14:brightnessContrast bright="22000" contras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2834084" y="6486367"/>
            <a:ext cx="1263107" cy="124857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02780" y="8362137"/>
            <a:ext cx="2481583" cy="1241722"/>
          </a:xfrm>
          <a:prstGeom prst="rect">
            <a:avLst/>
          </a:prstGeom>
        </p:spPr>
      </p:pic>
      <p:sp>
        <p:nvSpPr>
          <p:cNvPr id="47" name="Espace réservé du pied de page 46"/>
          <p:cNvSpPr>
            <a:spLocks noGrp="1"/>
          </p:cNvSpPr>
          <p:nvPr>
            <p:ph type="ftr" sz="quarter" idx="11"/>
          </p:nvPr>
        </p:nvSpPr>
        <p:spPr>
          <a:xfrm>
            <a:off x="724256" y="10603036"/>
            <a:ext cx="5359162" cy="770230"/>
          </a:xfrm>
        </p:spPr>
        <p:txBody>
          <a:bodyPr/>
          <a:lstStyle/>
          <a:p>
            <a:r>
              <a:rPr lang="fr-FR" dirty="0"/>
              <a:t>RENTIMMO SWISS MOUNTAIN SA - CHEMIN DU VERNAY 14a - 1196 GLAND                                                             Conditions CHF HT EXW - Paiement à la commande - Livraison en sus                                                                               Contact: florian@swissgreenroof.ch</a:t>
            </a:r>
            <a:endParaRPr lang="fr-CH" dirty="0"/>
          </a:p>
        </p:txBody>
      </p: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944365"/>
              </p:ext>
            </p:extLst>
          </p:nvPr>
        </p:nvGraphicFramePr>
        <p:xfrm>
          <a:off x="768372" y="2401496"/>
          <a:ext cx="5334000" cy="2329622"/>
        </p:xfrm>
        <a:graphic>
          <a:graphicData uri="http://schemas.openxmlformats.org/drawingml/2006/table">
            <a:tbl>
              <a:tblPr firstRow="1" firstCol="1" bandRow="1"/>
              <a:tblGrid>
                <a:gridCol w="1088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8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0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9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7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4681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PEPINIERE DE SEDUMS</a:t>
                      </a: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C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681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 </a:t>
                      </a:r>
                      <a:r>
                        <a:rPr lang="fr-CH" sz="1200" b="1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SWISS CAISSETTE </a:t>
                      </a: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Cultivé </a:t>
                      </a:r>
                      <a:r>
                        <a:rPr lang="fr-CH" sz="1200" b="1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localement</a:t>
                      </a: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à </a:t>
                      </a:r>
                      <a:r>
                        <a:rPr lang="fr-CH" sz="1200" kern="1200" dirty="0" err="1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Vinzel</a:t>
                      </a: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738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Origine du substrat</a:t>
                      </a: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Substrat 100%</a:t>
                      </a:r>
                      <a:r>
                        <a:rPr lang="fr-CH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vaudois</a:t>
                      </a:r>
                      <a:endParaRPr lang="fr-CH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738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Semis utilisé pour la production</a:t>
                      </a: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200" kern="120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Mélange de 5 sedums</a:t>
                      </a:r>
                      <a:r>
                        <a:rPr lang="fr-CH" sz="1200" kern="1200" baseline="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CH" sz="1200" b="1" kern="1200" baseline="0" dirty="0">
                          <a:solidFill>
                            <a:srgbClr val="3857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Ecotype suisse</a:t>
                      </a:r>
                      <a:endParaRPr lang="fr-CH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9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Sedum</a:t>
                      </a:r>
                      <a:r>
                        <a:rPr lang="fr-CH" sz="9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CH" sz="9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Montanum</a:t>
                      </a:r>
                      <a:endParaRPr lang="fr-CH" sz="9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9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Sedum</a:t>
                      </a:r>
                      <a:r>
                        <a:rPr lang="fr-CH" sz="9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Rupestre</a:t>
                      </a:r>
                      <a:endParaRPr lang="fr-CH" sz="9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9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Sedum Album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9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Sedum Acre</a:t>
                      </a: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9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Sedum </a:t>
                      </a:r>
                      <a:r>
                        <a:rPr lang="fr-CH" sz="9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Hispanicum</a:t>
                      </a:r>
                      <a:endParaRPr lang="fr-CH" sz="9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11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C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8" name="Image 3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39" y="3619695"/>
            <a:ext cx="1044844" cy="1090915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927" y="3619696"/>
            <a:ext cx="1047828" cy="1090914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599" y="3619696"/>
            <a:ext cx="1042834" cy="1090914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201" y="3619697"/>
            <a:ext cx="980954" cy="1090914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924" y="3619696"/>
            <a:ext cx="969378" cy="109091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74" y="6495257"/>
            <a:ext cx="2129358" cy="12469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008" y="7675620"/>
            <a:ext cx="2053294" cy="136999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949" y="8851139"/>
            <a:ext cx="2071813" cy="137264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772" y="6485296"/>
            <a:ext cx="2047545" cy="125746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08" y="7742205"/>
            <a:ext cx="2123444" cy="130340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228" y="8851138"/>
            <a:ext cx="2114050" cy="1372649"/>
          </a:xfrm>
          <a:prstGeom prst="rect">
            <a:avLst/>
          </a:prstGeom>
        </p:spPr>
      </p:pic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637091"/>
              </p:ext>
            </p:extLst>
          </p:nvPr>
        </p:nvGraphicFramePr>
        <p:xfrm>
          <a:off x="768372" y="4775993"/>
          <a:ext cx="5334000" cy="1636014"/>
        </p:xfrm>
        <a:graphic>
          <a:graphicData uri="http://schemas.openxmlformats.org/drawingml/2006/table">
            <a:tbl>
              <a:tblPr firstRow="1" firstCol="1" bandRow="1"/>
              <a:tblGrid>
                <a:gridCol w="533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8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CROISSANCE</a:t>
                      </a:r>
                      <a:r>
                        <a:rPr lang="fr-CH" sz="1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DES SEDUMS</a:t>
                      </a:r>
                      <a:endParaRPr lang="fr-CH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890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H" sz="1200" b="1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SWISS CAISSETTE  </a:t>
                      </a:r>
                      <a:r>
                        <a:rPr lang="fr-CH" sz="1200" b="0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 </a:t>
                      </a:r>
                      <a:r>
                        <a:rPr lang="fr-CH" sz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conçue pour </a:t>
                      </a:r>
                      <a:r>
                        <a:rPr lang="fr-CH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favoriser le développement </a:t>
                      </a:r>
                      <a:r>
                        <a:rPr lang="fr-CH" sz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 sedums à long terme afin de créer un</a:t>
                      </a:r>
                      <a:r>
                        <a:rPr lang="fr-CH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écosystème</a:t>
                      </a:r>
                      <a:r>
                        <a:rPr lang="fr-CH" sz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en toiture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 substrat a été développé afin d’obtenir un </a:t>
                      </a:r>
                      <a:r>
                        <a:rPr lang="fr-CH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tissu racinaire dense 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réserve d’eau du bac de culture permet </a:t>
                      </a:r>
                      <a:r>
                        <a:rPr lang="fr-CH" sz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aux sedums </a:t>
                      </a:r>
                      <a:r>
                        <a:rPr lang="fr-CH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d’avoir une croissance durable, </a:t>
                      </a:r>
                      <a:r>
                        <a:rPr lang="fr-CH" sz="1200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offrant ainsi </a:t>
                      </a:r>
                      <a:r>
                        <a:rPr lang="fr-CH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 habitat aux insectes et aux oiseaux</a:t>
                      </a:r>
                      <a:endParaRPr lang="fr-CH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916" y="695157"/>
            <a:ext cx="2410806" cy="150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97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Espace réservé du pied de page 46"/>
          <p:cNvSpPr>
            <a:spLocks noGrp="1"/>
          </p:cNvSpPr>
          <p:nvPr>
            <p:ph type="ftr" sz="quarter" idx="11"/>
          </p:nvPr>
        </p:nvSpPr>
        <p:spPr>
          <a:xfrm>
            <a:off x="666719" y="10907868"/>
            <a:ext cx="5334000" cy="770230"/>
          </a:xfrm>
        </p:spPr>
        <p:txBody>
          <a:bodyPr/>
          <a:lstStyle/>
          <a:p>
            <a:r>
              <a:rPr lang="fr-FR" dirty="0"/>
              <a:t>RENTIMMO SWISS MOUNTAIN SA - CHEMIN DU VERNAY 14a - 1196 GLAND                                                          Conditions CHF HT EXW - Paiement à la commande - Livraison en sus                                                                Contact: florian@swissgreenroof.ch</a:t>
            </a:r>
            <a:endParaRPr lang="fr-CH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916" y="695157"/>
            <a:ext cx="2410806" cy="150768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51103" y="4484256"/>
            <a:ext cx="3014851" cy="19334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11298" y="1906089"/>
            <a:ext cx="2096731" cy="301258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429000" y="2364014"/>
            <a:ext cx="3045124" cy="6617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700" b="1" i="1" dirty="0">
                <a:solidFill>
                  <a:schemeClr val="accent6">
                    <a:lumMod val="50000"/>
                  </a:schemeClr>
                </a:solidFill>
              </a:rPr>
              <a:t>SWISS CAISSETTE </a:t>
            </a:r>
            <a:r>
              <a:rPr lang="fr-CH" sz="17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CH" sz="1900" b="1" i="1" dirty="0">
                <a:solidFill>
                  <a:schemeClr val="accent6">
                    <a:lumMod val="50000"/>
                  </a:schemeClr>
                </a:solidFill>
              </a:rPr>
              <a:t>STANDARD</a:t>
            </a:r>
          </a:p>
          <a:p>
            <a:pPr algn="ctr"/>
            <a:r>
              <a:rPr lang="fr-CH" sz="1400" i="1" dirty="0">
                <a:solidFill>
                  <a:schemeClr val="accent6">
                    <a:lumMod val="50000"/>
                  </a:schemeClr>
                </a:solidFill>
              </a:rPr>
              <a:t>VEGETALISATION</a:t>
            </a:r>
            <a:r>
              <a:rPr lang="fr-CH" b="1" i="1" dirty="0">
                <a:solidFill>
                  <a:schemeClr val="accent6">
                    <a:lumMod val="50000"/>
                  </a:schemeClr>
                </a:solidFill>
              </a:rPr>
              <a:t>  60-80%</a:t>
            </a:r>
            <a:endParaRPr lang="fr-CH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589490"/>
              </p:ext>
            </p:extLst>
          </p:nvPr>
        </p:nvGraphicFramePr>
        <p:xfrm>
          <a:off x="3429000" y="3036857"/>
          <a:ext cx="3045124" cy="3380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2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34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b="1" dirty="0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Surface</a:t>
                      </a:r>
                      <a:endParaRPr lang="fr-C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b="1" dirty="0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Tarif CHF 2025</a:t>
                      </a:r>
                      <a:endParaRPr lang="fr-C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4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i="1" dirty="0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1-20m2</a:t>
                      </a:r>
                      <a:endParaRPr lang="fr-C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b="1" i="1" dirty="0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100.00/m2</a:t>
                      </a:r>
                      <a:endParaRPr lang="fr-CH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4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i="1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20-50m2</a:t>
                      </a:r>
                      <a:endParaRPr lang="fr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b="1" i="1" dirty="0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90.00/m2</a:t>
                      </a:r>
                      <a:endParaRPr lang="fr-CH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4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i="1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50-150m2</a:t>
                      </a:r>
                      <a:endParaRPr lang="fr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b="1" i="1" dirty="0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80.00/m2</a:t>
                      </a:r>
                      <a:endParaRPr lang="fr-CH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4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i="1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150-300m2</a:t>
                      </a:r>
                      <a:endParaRPr lang="fr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b="1" i="1" dirty="0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70.00/m2</a:t>
                      </a:r>
                      <a:endParaRPr lang="fr-CH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4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i="1" dirty="0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+300m2</a:t>
                      </a:r>
                      <a:endParaRPr lang="fr-C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b="1" i="1" dirty="0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60.00/m2</a:t>
                      </a:r>
                      <a:endParaRPr lang="fr-CH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1098" y="8744480"/>
            <a:ext cx="3014854" cy="200221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51098" y="6693011"/>
            <a:ext cx="3014853" cy="20092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429001" y="6693015"/>
            <a:ext cx="3045124" cy="6771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700" b="1" i="1" dirty="0">
                <a:solidFill>
                  <a:schemeClr val="accent6">
                    <a:lumMod val="50000"/>
                  </a:schemeClr>
                </a:solidFill>
              </a:rPr>
              <a:t>SWISS CAISSETTE </a:t>
            </a:r>
            <a:r>
              <a:rPr lang="fr-CH" sz="17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CH" sz="1900" b="1" i="1" dirty="0">
                <a:solidFill>
                  <a:schemeClr val="accent6">
                    <a:lumMod val="50000"/>
                  </a:schemeClr>
                </a:solidFill>
              </a:rPr>
              <a:t>PREMIUM</a:t>
            </a:r>
          </a:p>
          <a:p>
            <a:pPr algn="ctr"/>
            <a:r>
              <a:rPr lang="fr-CH" sz="1400" i="1" dirty="0">
                <a:solidFill>
                  <a:schemeClr val="accent6">
                    <a:lumMod val="50000"/>
                  </a:schemeClr>
                </a:solidFill>
              </a:rPr>
              <a:t>VEGETALISATION</a:t>
            </a:r>
            <a:r>
              <a:rPr lang="fr-CH" b="1" i="1" dirty="0">
                <a:solidFill>
                  <a:schemeClr val="accent6">
                    <a:lumMod val="50000"/>
                  </a:schemeClr>
                </a:solidFill>
              </a:rPr>
              <a:t>  80-100%</a:t>
            </a:r>
            <a:endParaRPr lang="fr-CH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392389"/>
              </p:ext>
            </p:extLst>
          </p:nvPr>
        </p:nvGraphicFramePr>
        <p:xfrm>
          <a:off x="3429001" y="7365858"/>
          <a:ext cx="3045124" cy="3380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2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34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b="1" dirty="0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Surface</a:t>
                      </a:r>
                      <a:endParaRPr lang="fr-C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b="1" dirty="0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Tarif </a:t>
                      </a:r>
                      <a:r>
                        <a:rPr lang="fr-CH" sz="1400" b="1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CHF 2025</a:t>
                      </a:r>
                      <a:endParaRPr lang="fr-C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4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i="1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1-20m2</a:t>
                      </a:r>
                      <a:endParaRPr lang="fr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b="1" i="1" dirty="0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125.00/m2</a:t>
                      </a:r>
                      <a:endParaRPr lang="fr-CH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4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i="1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20-50m2</a:t>
                      </a:r>
                      <a:endParaRPr lang="fr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b="1" i="1" dirty="0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115.00/m2</a:t>
                      </a:r>
                      <a:endParaRPr lang="fr-CH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4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i="1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50-150m2</a:t>
                      </a:r>
                      <a:endParaRPr lang="fr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b="1" i="1" dirty="0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105.00/m2</a:t>
                      </a:r>
                      <a:endParaRPr lang="fr-CH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4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i="1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150-300m2</a:t>
                      </a:r>
                      <a:endParaRPr lang="fr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b="1" i="1" dirty="0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95.00/m2</a:t>
                      </a:r>
                      <a:endParaRPr lang="fr-CH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4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i="1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+300m2</a:t>
                      </a:r>
                      <a:endParaRPr lang="fr-C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CH" sz="1400" b="1" i="1" dirty="0">
                          <a:solidFill>
                            <a:srgbClr val="38562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85.00/m2</a:t>
                      </a:r>
                      <a:endParaRPr lang="fr-CH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9733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e194e13-312e-44fc-8eef-e8398c6e4342">
      <Terms xmlns="http://schemas.microsoft.com/office/infopath/2007/PartnerControls"/>
    </lcf76f155ced4ddcb4097134ff3c332f>
    <TaxCatchAll xmlns="98c5beed-6b31-4600-9b08-df739508525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B8B8E8201E574FBF5618377D601402" ma:contentTypeVersion="12" ma:contentTypeDescription="Create a new document." ma:contentTypeScope="" ma:versionID="e64a6d40d4e6ed520b30d41a2b5bb8b6">
  <xsd:schema xmlns:xsd="http://www.w3.org/2001/XMLSchema" xmlns:xs="http://www.w3.org/2001/XMLSchema" xmlns:p="http://schemas.microsoft.com/office/2006/metadata/properties" xmlns:ns2="3e194e13-312e-44fc-8eef-e8398c6e4342" xmlns:ns3="98c5beed-6b31-4600-9b08-df739508525f" targetNamespace="http://schemas.microsoft.com/office/2006/metadata/properties" ma:root="true" ma:fieldsID="35424413530fa1bce496335c7e271510" ns2:_="" ns3:_="">
    <xsd:import namespace="3e194e13-312e-44fc-8eef-e8398c6e4342"/>
    <xsd:import namespace="98c5beed-6b31-4600-9b08-df739508525f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194e13-312e-44fc-8eef-e8398c6e434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d30e4bc7-e631-444e-b601-fef491ee9f4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c5beed-6b31-4600-9b08-df739508525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4d6d113-9441-4774-9b41-b5a6091408fa}" ma:internalName="TaxCatchAll" ma:showField="CatchAllData" ma:web="98c5beed-6b31-4600-9b08-df73950852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013EF0-1364-49A5-B8A5-00F849E62946}">
  <ds:schemaRefs>
    <ds:schemaRef ds:uri="http://schemas.microsoft.com/office/2006/metadata/properties"/>
    <ds:schemaRef ds:uri="http://schemas.microsoft.com/office/infopath/2007/PartnerControls"/>
    <ds:schemaRef ds:uri="3e194e13-312e-44fc-8eef-e8398c6e4342"/>
    <ds:schemaRef ds:uri="98c5beed-6b31-4600-9b08-df739508525f"/>
  </ds:schemaRefs>
</ds:datastoreItem>
</file>

<file path=customXml/itemProps2.xml><?xml version="1.0" encoding="utf-8"?>
<ds:datastoreItem xmlns:ds="http://schemas.openxmlformats.org/officeDocument/2006/customXml" ds:itemID="{A34AAF5D-E42A-4A54-8282-0C7242E755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E6A7D4-85E7-497A-9736-4CA2EF8172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194e13-312e-44fc-8eef-e8398c6e4342"/>
    <ds:schemaRef ds:uri="98c5beed-6b31-4600-9b08-df73950852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48770</TotalTime>
  <Words>805</Words>
  <Application>Microsoft Office PowerPoint</Application>
  <PresentationFormat>Grand écran</PresentationFormat>
  <Paragraphs>122</Paragraphs>
  <Slides>6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Compte Microsoft</dc:creator>
  <cp:lastModifiedBy>Jérémy Ficheux</cp:lastModifiedBy>
  <cp:revision>293</cp:revision>
  <cp:lastPrinted>2023-12-04T14:35:48Z</cp:lastPrinted>
  <dcterms:created xsi:type="dcterms:W3CDTF">2023-10-19T00:16:36Z</dcterms:created>
  <dcterms:modified xsi:type="dcterms:W3CDTF">2025-08-19T12:42:09Z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0x0101008DB8B8E8201E574FBF5618377D601402</vt:lpwstr>
  </property>
  <property fmtid="{D5CDD505-2E9C-101B-9397-08002B2CF9AE}" pid="3" name="MediaServiceImageTags">
    <vt:lpwstr/>
  </property>
</Properties>
</file>